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C0507C2-4522-4817-8ABB-2E1441074F5F}">
  <a:tblStyle styleId="{2C0507C2-4522-4817-8ABB-2E1441074F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b0d393cd94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b0d393cd9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b0d393cd94_0_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b0d393cd9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0d393cd94_0_8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0d393cd9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ab55a720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ab55a720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aab55a720c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aab55a720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ab55a720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aab55a720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aab55a720c_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aab55a720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ab55a720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aab55a720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ab55a720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ab55a720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ab55a720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ab55a720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ab55a720c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ab55a720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0d393cd9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0d393cd9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0d393cd9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0d393cd9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0d393cd9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0d393cd9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b0d393cd94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b0d393cd9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ab55a720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ab55a720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179700" y="1310300"/>
            <a:ext cx="90525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Amphibian Presence Prediction 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179700" y="257175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300"/>
              <a:t>Jerry Ngo</a:t>
            </a:r>
            <a:endParaRPr i="1"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199250" y="-1932650"/>
            <a:ext cx="2961900" cy="32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Vector Machine 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157400" y="14710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Radial Basis Function kernel with the degree of 3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 of binary label data set: 65% with validation set | 67.7% with LOOCV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 of constructing 7 SVMs corresponding with each species: 65.27%</a:t>
            </a:r>
            <a:endParaRPr sz="1400"/>
          </a:p>
        </p:txBody>
      </p:sp>
      <p:graphicFrame>
        <p:nvGraphicFramePr>
          <p:cNvPr id="125" name="Google Shape;125;p22"/>
          <p:cNvGraphicFramePr/>
          <p:nvPr/>
        </p:nvGraphicFramePr>
        <p:xfrm>
          <a:off x="6019875" y="321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{2C0507C2-4522-4817-8ABB-2E1441074F5F}</a:tableStyleId>
              </a:tblPr>
              <a:tblGrid>
                <a:gridCol w="1423675"/>
                <a:gridCol w="1538225"/>
              </a:tblGrid>
              <a:tr h="61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 Negative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 Positive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1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 Negative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 Positive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5400" y="408550"/>
            <a:ext cx="2618675" cy="400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241100" y="-1999625"/>
            <a:ext cx="2961900" cy="32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Neural Network</a:t>
            </a:r>
            <a:r>
              <a:rPr lang="en"/>
              <a:t> </a:t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157300" y="11899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20 hidden layers with the size of 9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RELU for activation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Limited-memory BFGS solver for weight optimization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67% with validation set | 64% with LOOCV</a:t>
            </a:r>
            <a:endParaRPr sz="1400"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3275" y="138651"/>
            <a:ext cx="1783050" cy="486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241100" y="-2093375"/>
            <a:ext cx="3045600" cy="321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</a:t>
            </a:r>
            <a:endParaRPr/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157300" y="11899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 gini for split criteria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Max depth of 4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68.1% with validation set | 65.1% with LOOCV</a:t>
            </a:r>
            <a:endParaRPr sz="1400"/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0375" y="461925"/>
            <a:ext cx="2115125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Updated</a:t>
            </a:r>
            <a:r>
              <a:rPr lang="en"/>
              <a:t> Models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/>
          <p:nvPr>
            <p:ph type="title"/>
          </p:nvPr>
        </p:nvSpPr>
        <p:spPr>
          <a:xfrm>
            <a:off x="199250" y="-1932650"/>
            <a:ext cx="2961900" cy="32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Support Vector Machine </a:t>
            </a:r>
            <a:endParaRPr/>
          </a:p>
        </p:txBody>
      </p:sp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157400" y="14710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Tune the punishment of soft margin, kernel (poly, RBF), the degree of the poly kernel and balanced the class weight for imbalance species of each SVM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 of binary label data set: 70.33%</a:t>
            </a:r>
            <a:endParaRPr sz="1400"/>
          </a:p>
        </p:txBody>
      </p:sp>
      <p:graphicFrame>
        <p:nvGraphicFramePr>
          <p:cNvPr id="152" name="Google Shape;152;p26"/>
          <p:cNvGraphicFramePr/>
          <p:nvPr/>
        </p:nvGraphicFramePr>
        <p:xfrm>
          <a:off x="6182100" y="46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{2C0507C2-4522-4817-8ABB-2E1441074F5F}</a:tableStyleId>
              </a:tblPr>
              <a:tblGrid>
                <a:gridCol w="1423675"/>
                <a:gridCol w="1538225"/>
              </a:tblGrid>
              <a:tr h="61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 Negative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 Positive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18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False Negative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True Positive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5400" y="536500"/>
            <a:ext cx="2674300" cy="4070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241100" y="-1999625"/>
            <a:ext cx="2961900" cy="32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Neural Network </a:t>
            </a:r>
            <a:endParaRPr/>
          </a:p>
        </p:txBody>
      </p:sp>
      <p:sp>
        <p:nvSpPr>
          <p:cNvPr id="159" name="Google Shape;159;p27"/>
          <p:cNvSpPr txBox="1"/>
          <p:nvPr>
            <p:ph idx="1" type="body"/>
          </p:nvPr>
        </p:nvSpPr>
        <p:spPr>
          <a:xfrm>
            <a:off x="157300" y="11899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Tune the number and the size of hidden layer for each ANN 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lbfgs</a:t>
            </a:r>
            <a:r>
              <a:rPr lang="en" sz="1400"/>
              <a:t> for activation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Limited-memory BFGS solver for weight optimization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72.75%</a:t>
            </a:r>
            <a:endParaRPr sz="1400"/>
          </a:p>
        </p:txBody>
      </p:sp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2950" y="152400"/>
            <a:ext cx="319552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241100" y="-2093375"/>
            <a:ext cx="3045600" cy="321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</a:t>
            </a:r>
            <a:endParaRPr/>
          </a:p>
        </p:txBody>
      </p:sp>
      <p:sp>
        <p:nvSpPr>
          <p:cNvPr id="166" name="Google Shape;166;p28"/>
          <p:cNvSpPr txBox="1"/>
          <p:nvPr>
            <p:ph idx="1" type="body"/>
          </p:nvPr>
        </p:nvSpPr>
        <p:spPr>
          <a:xfrm>
            <a:off x="157300" y="1189900"/>
            <a:ext cx="30456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Tune splitting criteria, maximum tree depth, number of features to consider when looking for the best split and whether it uses should balance the class weight for each Decision Tree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69.45%</a:t>
            </a:r>
            <a:endParaRPr sz="1400"/>
          </a:p>
        </p:txBody>
      </p:sp>
      <p:pic>
        <p:nvPicPr>
          <p:cNvPr id="167" name="Google Shape;16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5175" y="152400"/>
            <a:ext cx="313189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Ensemble</a:t>
            </a:r>
            <a:r>
              <a:rPr lang="en"/>
              <a:t> Models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r>
              <a:rPr lang="en"/>
              <a:t> </a:t>
            </a:r>
            <a:endParaRPr/>
          </a:p>
        </p:txBody>
      </p:sp>
      <p:sp>
        <p:nvSpPr>
          <p:cNvPr id="178" name="Google Shape;178;p3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Set the max depth of 4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Learning rate: 0.72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Random state of 6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69.9%</a:t>
            </a:r>
            <a:endParaRPr sz="1400"/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4628" y="152400"/>
            <a:ext cx="195377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AdaBoost </a:t>
            </a:r>
            <a:endParaRPr/>
          </a:p>
        </p:txBody>
      </p:sp>
      <p:sp>
        <p:nvSpPr>
          <p:cNvPr id="185" name="Google Shape;185;p3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 the previous decision tree classifier for the base classifier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Learning rate: 0.72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Random state of 5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70.1% with validation set</a:t>
            </a:r>
            <a:endParaRPr sz="1400"/>
          </a:p>
        </p:txBody>
      </p:sp>
      <p:pic>
        <p:nvPicPr>
          <p:cNvPr id="186" name="Google Shape;1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3000" y="29225"/>
            <a:ext cx="1880775" cy="508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2120000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Based on satellite information on amphibian appearance, give prediction on the occurrence of amphibian based on the site’s attribute.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Applying model like decision tree, support vector machine, artificial neural network on the data set.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 txBox="1"/>
          <p:nvPr>
            <p:ph type="title"/>
          </p:nvPr>
        </p:nvSpPr>
        <p:spPr>
          <a:xfrm>
            <a:off x="226078" y="5124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Stacking using Bayes Optimal Classifier</a:t>
            </a:r>
            <a:endParaRPr/>
          </a:p>
        </p:txBody>
      </p:sp>
      <p:sp>
        <p:nvSpPr>
          <p:cNvPr id="192" name="Google Shape;192;p3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 6-Fold to choose the best training set to train the Bayes classifer using the base learners (SVM, Decision Tree, ANN)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Use Gaussian Naive Bayes classifier as meta classifier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Accuracy: 69.9%</a:t>
            </a:r>
            <a:endParaRPr sz="1400"/>
          </a:p>
        </p:txBody>
      </p:sp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8628" y="152400"/>
            <a:ext cx="18062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Overall ANN based on the decision tree has the best performance of 72.75%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Because of the uneven distribution and a really small instance, it is hard to get a better accuracy</a:t>
            </a:r>
            <a:endParaRPr sz="1400"/>
          </a:p>
        </p:txBody>
      </p:sp>
      <p:graphicFrame>
        <p:nvGraphicFramePr>
          <p:cNvPr id="199" name="Google Shape;199;p33"/>
          <p:cNvGraphicFramePr/>
          <p:nvPr/>
        </p:nvGraphicFramePr>
        <p:xfrm>
          <a:off x="1059475" y="281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{2C0507C2-4522-4817-8ABB-2E1441074F5F}</a:tableStyleId>
              </a:tblPr>
              <a:tblGrid>
                <a:gridCol w="1303500"/>
                <a:gridCol w="1491025"/>
              </a:tblGrid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Classifier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Accuracy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SVM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70.33%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KNN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64.6</a:t>
                      </a:r>
                      <a:r>
                        <a:rPr lang="en"/>
                        <a:t>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72.75%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Decision Tree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69.45%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 Forest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69.9%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Bayes Stacking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69.9%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2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AdaBoost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70.1%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205" name="Google Shape;205;p3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Phuc Ngo, Beloit College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ngoph@beloit.com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206" name="Google Shape;206;p34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Information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71900" y="2120000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Was</a:t>
            </a:r>
            <a:r>
              <a:rPr lang="en" sz="1800"/>
              <a:t> prepared for the environmental impact assessment reports for two planned road in Poland.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Gives the amphibian population with 189 occurence sites along with 16 attributes of each site.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7 amphibian species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226075" y="357800"/>
            <a:ext cx="29619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Preprocess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0" y="1452400"/>
            <a:ext cx="31881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Data is well collected and presented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Apply min-max normalization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Select attribute for training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Concatenate label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Split training and validation set</a:t>
            </a:r>
            <a:endParaRPr sz="1400"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5025" y="1794850"/>
            <a:ext cx="5848975" cy="177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Analyzation </a:t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81863"/>
            <a:ext cx="5432650" cy="3876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14950" y="1590675"/>
            <a:ext cx="3829050" cy="196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/>
        </p:nvSpPr>
        <p:spPr>
          <a:xfrm>
            <a:off x="3045000" y="4728300"/>
            <a:ext cx="30540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Distribution is not evenly distributed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Analyzation </a:t>
            </a:r>
            <a:endParaRPr/>
          </a:p>
        </p:txBody>
      </p:sp>
      <p:sp>
        <p:nvSpPr>
          <p:cNvPr id="106" name="Google Shape;106;p19"/>
          <p:cNvSpPr txBox="1"/>
          <p:nvPr/>
        </p:nvSpPr>
        <p:spPr>
          <a:xfrm>
            <a:off x="3080750" y="4179125"/>
            <a:ext cx="35631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No attributes that can be used to easily predict the species occurrence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1450"/>
            <a:ext cx="4655999" cy="316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0799" y="771450"/>
            <a:ext cx="4030800" cy="3054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Flawed</a:t>
            </a:r>
            <a:r>
              <a:rPr lang="en"/>
              <a:t> Models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